
<file path=[Content_Types].xml><?xml version="1.0" encoding="utf-8"?>
<Types xmlns="http://schemas.openxmlformats.org/package/2006/content-types"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  <Default Extension="jpeg" ContentType="image/jpeg"/>
  <Default Extension="png" ContentType="image/png"/>
  <Default Extension="rels" ContentType="application/vnd.openxmlformats-package.relationships+xml"/>
  <Default Extension="xml" ContentType="application/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officeDocument/2006/relationships/extended-properties" Target="docProps/app.xml"  /><Relationship Id="rId3" Type="http://schemas.openxmlformats.org/package/2006/relationships/metadata/core-properties" Target="docProps/core.xml"  /><Relationship Id="rId4" Type="http://schemas.openxmlformats.org/package/2006/relationships/metadata/thumbnail" Target="docProps/thumbnail.jpeg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3918" r:id="rId19"/>
  </p:sldMasterIdLst>
  <p:sldIdLst>
    <p:sldId id="257" r:id="rId1"/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howOutlineIcons="0" horzBarState="maximized">
    <p:restoredLeft sz="19985"/>
    <p:restoredTop sz="94660"/>
  </p:normalViewPr>
  <p:slideViewPr>
    <p:cSldViewPr snapToGrid="0">
      <p:cViewPr>
        <p:scale>
          <a:sx n="80" d="100"/>
          <a:sy n="80" d="100"/>
        </p:scale>
        <p:origin x="90" y="792"/>
      </p:cViewPr>
      <p:guideLst>
        <p:guide orient="horz" pos="2159"/>
        <p:guide orient="horz" pos="1225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" Target="slides/slide1.xml"  /><Relationship Id="rId10" Type="http://schemas.openxmlformats.org/officeDocument/2006/relationships/slide" Target="slides/slide10.xml"  /><Relationship Id="rId11" Type="http://schemas.openxmlformats.org/officeDocument/2006/relationships/slide" Target="slides/slide11.xml"  /><Relationship Id="rId12" Type="http://schemas.openxmlformats.org/officeDocument/2006/relationships/slide" Target="slides/slide12.xml"  /><Relationship Id="rId13" Type="http://schemas.openxmlformats.org/officeDocument/2006/relationships/slide" Target="slides/slide13.xml"  /><Relationship Id="rId14" Type="http://schemas.openxmlformats.org/officeDocument/2006/relationships/slide" Target="slides/slide14.xml"  /><Relationship Id="rId15" Type="http://schemas.openxmlformats.org/officeDocument/2006/relationships/slide" Target="slides/slide15.xml"  /><Relationship Id="rId16" Type="http://schemas.openxmlformats.org/officeDocument/2006/relationships/slide" Target="slides/slide16.xml"  /><Relationship Id="rId17" Type="http://schemas.openxmlformats.org/officeDocument/2006/relationships/presProps" Target="presProps.xml"  /><Relationship Id="rId18" Type="http://schemas.openxmlformats.org/officeDocument/2006/relationships/viewProps" Target="viewProps.xml"  /><Relationship Id="rId19" Type="http://schemas.openxmlformats.org/officeDocument/2006/relationships/slideMaster" Target="slideMasters/slideMaster1.xml"  /><Relationship Id="rId2" Type="http://schemas.openxmlformats.org/officeDocument/2006/relationships/slide" Target="slides/slide2.xml"  /><Relationship Id="rId20" Type="http://schemas.openxmlformats.org/officeDocument/2006/relationships/theme" Target="theme/theme1.xml"  /><Relationship Id="rId21" Type="http://schemas.openxmlformats.org/officeDocument/2006/relationships/tableStyles" Target="tableStyles.xml"  /><Relationship Id="rId3" Type="http://schemas.openxmlformats.org/officeDocument/2006/relationships/slide" Target="slides/slide3.xml"  /><Relationship Id="rId4" Type="http://schemas.openxmlformats.org/officeDocument/2006/relationships/slide" Target="slides/slide4.xml"  /><Relationship Id="rId5" Type="http://schemas.openxmlformats.org/officeDocument/2006/relationships/slide" Target="slides/slide5.xml"  /><Relationship Id="rId6" Type="http://schemas.openxmlformats.org/officeDocument/2006/relationships/slide" Target="slides/slide6.xml"  /><Relationship Id="rId7" Type="http://schemas.openxmlformats.org/officeDocument/2006/relationships/slide" Target="slides/slide7.xml"  /><Relationship Id="rId8" Type="http://schemas.openxmlformats.org/officeDocument/2006/relationships/slide" Target="slides/slide8.xml"  /><Relationship Id="rId9" Type="http://schemas.openxmlformats.org/officeDocument/2006/relationships/slide" Target="slides/slide9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idx="0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5923F103-BC34-4FE4-A40E-EDDEECFDA5D0}" type="datetimeFigureOut">
              <a:rPr lang="en-US"/>
              <a:pPr lvl="0">
                <a:defRPr lang="ko-KR" altLang="en-US"/>
              </a:pPr>
              <a:t>11/4/2015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  <a:p>
            <a:pPr lvl="0">
              <a:defRPr lang="ko-KR" altLang="en-US"/>
            </a:pPr>
            <a:r>
              <a:rPr lang="en-US"/>
              <a:t>              </a:t>
            </a: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lvl="0">
              <a:defRPr lang="ko-KR" altLang="en-US"/>
            </a:pPr>
            <a:fld id="{D57F1E4F-1CFF-5643-939E-217C01CDF565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캡션 있는 파노라마 그림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 lnSpcReduction="0"/>
          </a:bodyPr>
          <a:lstStyle>
            <a:lvl1pPr algn="l">
              <a:defRPr sz="24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 noTextEdi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 lnSpcReduction="0"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 lnSpcReduction="0"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23A1CC3-2375-41D4-9E03-427CAF2A4C1A}" type="datetimeFigureOut">
              <a:rPr lang="en-US"/>
              <a:pPr lvl="0">
                <a:defRPr lang="ko-KR" altLang="en-US"/>
              </a:pPr>
              <a:t>11/4/2015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  <a:p>
            <a:pPr lvl="0">
              <a:defRPr lang="ko-KR" altLang="en-US"/>
            </a:pPr>
            <a:r>
              <a:rPr lang="en-US"/>
              <a:t>              </a:t>
            </a: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57F1E4F-1CFF-5643-939E-217C01CDF565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제목 및 캡션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 lnSpcReduction="0"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FF16868-8199-4C2C-A5B1-63AEE139F88E}" type="datetimeFigureOut">
              <a:rPr lang="en-US"/>
              <a:pPr lvl="0">
                <a:defRPr lang="ko-KR" altLang="en-US"/>
              </a:pPr>
              <a:t>11/4/2015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  <a:p>
            <a:pPr lvl="0">
              <a:defRPr lang="ko-KR" altLang="en-US"/>
            </a:pPr>
            <a:r>
              <a:rPr lang="en-US"/>
              <a:t>              </a:t>
            </a: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57F1E4F-1CFF-5643-939E-217C01CDF565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캡션 있는 인용문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  <a:endParaRPr lang="en-US" sz="9600" b="0" i="0">
              <a:solidFill>
                <a:schemeClr val="accent1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  <a:endParaRPr lang="en-US" sz="9600" b="0" i="0">
              <a:solidFill>
                <a:schemeClr val="accent1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 lnSpcReduction="0"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 lnSpcReduction="0"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AD9FF7F-6988-44CC-821B-644E70CD2F73}" type="datetimeFigureOut">
              <a:rPr lang="en-US"/>
              <a:pPr lvl="0">
                <a:defRPr lang="ko-KR" altLang="en-US"/>
              </a:pPr>
              <a:t>11/4/2015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  <a:p>
            <a:pPr lvl="0">
              <a:defRPr lang="ko-KR" altLang="en-US"/>
            </a:pPr>
            <a:r>
              <a:rPr lang="en-US"/>
              <a:t>              </a:t>
            </a: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57F1E4F-1CFF-5643-939E-217C01CDF565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명함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C12C299-16B2-4475-990D-751901EACC14}" type="datetimeFigureOut">
              <a:rPr lang="en-US"/>
              <a:pPr lvl="0">
                <a:defRPr lang="ko-KR" altLang="en-US"/>
              </a:pPr>
              <a:t>11/4/2015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  <a:p>
            <a:pPr lvl="0">
              <a:defRPr lang="ko-KR" altLang="en-US"/>
            </a:pPr>
            <a:r>
              <a:rPr lang="en-US"/>
              <a:t>              </a:t>
            </a: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57F1E4F-1CFF-5643-939E-217C01CDF565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3열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 lnSpcReduction="0"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 lnSpcReduction="0"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 lnSpcReduction="0"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FE86839-B9D8-4651-8783-F325ECE74E65}" type="datetimeFigureOut">
              <a:rPr lang="en-US"/>
              <a:pPr lvl="0">
                <a:defRPr lang="ko-KR" altLang="en-US"/>
              </a:pPr>
              <a:t>11/4/2015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  <a:p>
            <a:pPr lvl="0">
              <a:defRPr lang="ko-KR" altLang="en-US"/>
            </a:pPr>
            <a:r>
              <a:rPr lang="en-US"/>
              <a:t>             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57F1E4F-1CFF-5643-939E-217C01CDF565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열 3개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19" name="Picture Placeholder 2"/>
          <p:cNvSpPr>
            <a:spLocks noGrp="1" noChangeAspect="1" noTextEdi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 lnSpcReduction="0"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 lnSpcReduction="0"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1" name="Picture Placeholder 2"/>
          <p:cNvSpPr>
            <a:spLocks noGrp="1" noChangeAspect="1" noTextEdi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 lnSpcReduction="0"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 lnSpcReduction="0"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2" name="Picture Placeholder 2"/>
          <p:cNvSpPr>
            <a:spLocks noGrp="1" noChangeAspect="1" noTextEdi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 lnSpcReduction="0"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 lnSpcReduction="0"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D484F64-32F6-45C5-931F-ADC1662401D0}" type="datetimeFigureOut">
              <a:rPr lang="en-US"/>
              <a:pPr lvl="0">
                <a:defRPr lang="ko-KR" altLang="en-US"/>
              </a:pPr>
              <a:t>11/4/2015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  <a:p>
            <a:pPr lvl="0">
              <a:defRPr lang="ko-KR" altLang="en-US"/>
            </a:pPr>
            <a:r>
              <a:rPr lang="en-US"/>
              <a:t>             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57F1E4F-1CFF-5643-939E-217C01CDF565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pPr lvl="0">
              <a:defRPr lang="ko-KR" altLang="en-US"/>
            </a:pPr>
            <a:fld id="{53086D93-FCAC-47E0-A2EE-787E62CA814C}" type="datetimeFigureOut">
              <a:rPr lang="en-US"/>
              <a:pPr lvl="0">
                <a:defRPr lang="ko-KR" altLang="en-US"/>
              </a:pPr>
              <a:t>11/4/2015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  <a:p>
            <a:pPr lvl="0">
              <a:defRPr lang="ko-KR" altLang="en-US"/>
            </a:pPr>
            <a:r>
              <a:rPr lang="en-US"/>
              <a:t>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57F1E4F-1CFF-5643-939E-217C01CDF565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 idx="0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pPr lvl="0">
              <a:defRPr lang="ko-KR" altLang="en-US"/>
            </a:pPr>
            <a:fld id="{CDA879A6-0FD0-4734-A311-86BFCA472E6E}" type="datetimeFigureOut">
              <a:rPr lang="en-US"/>
              <a:pPr lvl="0">
                <a:defRPr lang="ko-KR" altLang="en-US"/>
              </a:pPr>
              <a:t>11/4/2015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  <a:p>
            <a:pPr lvl="0">
              <a:defRPr lang="ko-KR" altLang="en-US"/>
            </a:pPr>
            <a:r>
              <a:rPr lang="en-US"/>
              <a:t>              </a:t>
            </a: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57F1E4F-1CFF-5643-939E-217C01CDF565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9C9CA7B-DFD4-44B5-8C60-D14B8CD1FB59}" type="datetimeFigureOut">
              <a:rPr lang="en-US"/>
              <a:pPr lvl="0">
                <a:defRPr lang="ko-KR" altLang="en-US"/>
              </a:pPr>
              <a:t>11/4/2015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  <a:p>
            <a:pPr lvl="0">
              <a:defRPr lang="ko-KR" altLang="en-US"/>
            </a:pPr>
            <a:r>
              <a:rPr lang="en-US"/>
              <a:t>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57F1E4F-1CFF-5643-939E-217C01CDF565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34E6425-0181-43F2-84FC-787E803FD2F8}" type="datetimeFigureOut">
              <a:rPr lang="en-US"/>
              <a:pPr lvl="0">
                <a:defRPr lang="ko-KR" altLang="en-US"/>
              </a:pPr>
              <a:t>11/4/2015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  <a:p>
            <a:pPr lvl="0">
              <a:defRPr lang="ko-KR" altLang="en-US"/>
            </a:pPr>
            <a:r>
              <a:rPr lang="en-US"/>
              <a:t>              </a:t>
            </a: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57F1E4F-1CFF-5643-939E-217C01CDF565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 lnSpcReduction="0"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 lnSpcReduction="0"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3BDB8791-F1B0-41E7-B7FD-A781E65C4266}" type="datetimeFigureOut">
              <a:rPr lang="en-US"/>
              <a:pPr lvl="0">
                <a:defRPr lang="ko-KR" altLang="en-US"/>
              </a:pPr>
              <a:t>11/4/2015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  <a:p>
            <a:pPr lvl="0">
              <a:defRPr lang="ko-KR" altLang="en-US"/>
            </a:pPr>
            <a:r>
              <a:rPr lang="en-US"/>
              <a:t>            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57F1E4F-1CFF-5643-939E-217C01CDF565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 lnSpcReduction="0"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 lnSpcReduction="0"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FDD63B2-E120-4ED8-B27B-C685F510A5FE}" type="datetimeFigureOut">
              <a:rPr lang="en-US"/>
              <a:pPr lvl="0">
                <a:defRPr lang="ko-KR" altLang="en-US"/>
              </a:pPr>
              <a:t>11/4/2015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  <a:p>
            <a:pPr lvl="0">
              <a:defRPr lang="ko-KR" altLang="en-US"/>
            </a:pPr>
            <a:r>
              <a:rPr lang="en-US"/>
              <a:t>             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57F1E4F-1CFF-5643-939E-217C01CDF565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idx="0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AA18ACC-A947-437B-A130-35BD54FDF1E9}" type="datetimeFigureOut">
              <a:rPr lang="en-US"/>
              <a:pPr lvl="0">
                <a:defRPr lang="ko-KR" altLang="en-US"/>
              </a:pPr>
              <a:t>11/4/2015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  <a:p>
            <a:pPr lvl="0">
              <a:defRPr lang="ko-KR" altLang="en-US"/>
            </a:pPr>
            <a:r>
              <a:rPr lang="en-US"/>
              <a:t>             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57F1E4F-1CFF-5643-939E-217C01CDF565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8D7E02-BCB8-4D50-A234-369438C08659}" type="datetimeFigureOut">
              <a:rPr lang="en-US"/>
              <a:pPr lvl="0">
                <a:defRPr lang="ko-KR" altLang="en-US"/>
              </a:pPr>
              <a:t>11/4/2015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  <a:p>
            <a:pPr lvl="0">
              <a:defRPr lang="ko-KR" altLang="en-US"/>
            </a:pPr>
            <a:r>
              <a:rPr lang="en-US"/>
              <a:t>              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57F1E4F-1CFF-5643-939E-217C01CDF565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 lnSpcReduction="0"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6E86A4C-8E40-4F87-A4F0-01A0687C5742}" type="datetimeFigureOut">
              <a:rPr lang="en-US"/>
              <a:pPr lvl="0">
                <a:defRPr lang="ko-KR" altLang="en-US"/>
              </a:pPr>
              <a:t>11/4/2015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  <a:p>
            <a:pPr lvl="0">
              <a:defRPr lang="ko-KR" altLang="en-US"/>
            </a:pPr>
            <a:r>
              <a:rPr lang="en-US"/>
              <a:t>              </a:t>
            </a: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57F1E4F-1CFF-5643-939E-217C01CDF565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 lnSpcReduction="0"/>
          </a:bodyPr>
          <a:lstStyle>
            <a:lvl1pPr algn="l">
              <a:defRPr sz="36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 noTextEdi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 lnSpcReduction="0"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  <a:defRPr lang="ko-KR" altLang="en-US"/>
            </a:pPr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 lnSpcReduction="0"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35E72C73-2D91-4E12-BA25-F0AA0C03599B}" type="datetimeFigureOut">
              <a:rPr lang="en-US"/>
              <a:pPr lvl="0">
                <a:defRPr lang="ko-KR" altLang="en-US"/>
              </a:pPr>
              <a:t>11/4/2015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  <a:p>
            <a:pPr lvl="0">
              <a:defRPr lang="ko-KR" altLang="en-US"/>
            </a:pPr>
            <a:r>
              <a:rPr lang="en-US"/>
              <a:t>              </a:t>
            </a: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57F1E4F-1CFF-5643-939E-217C01CDF565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13" Type="http://schemas.openxmlformats.org/officeDocument/2006/relationships/slideLayout" Target="../slideLayouts/slideLayout12.xml"  /><Relationship Id="rId14" Type="http://schemas.openxmlformats.org/officeDocument/2006/relationships/slideLayout" Target="../slideLayouts/slideLayout13.xml"  /><Relationship Id="rId15" Type="http://schemas.openxmlformats.org/officeDocument/2006/relationships/slideLayout" Target="../slideLayouts/slideLayout14.xml"  /><Relationship Id="rId16" Type="http://schemas.openxmlformats.org/officeDocument/2006/relationships/slideLayout" Target="../slideLayouts/slideLayout15.xml"  /><Relationship Id="rId17" Type="http://schemas.openxmlformats.org/officeDocument/2006/relationships/slideLayout" Target="../slideLayouts/slideLayout16.xml"  /><Relationship Id="rId18" Type="http://schemas.openxmlformats.org/officeDocument/2006/relationships/slideLayout" Target="../slideLayouts/slideLayout17.xml"  /><Relationship Id="rId19" Type="http://schemas.openxmlformats.org/officeDocument/2006/relationships/image" Target="../media/image1.jpeg"  /><Relationship Id="rId2" Type="http://schemas.openxmlformats.org/officeDocument/2006/relationships/slideLayout" Target="../slideLayouts/slideLayout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이온(회의실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 idx="0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>
            <a:normAutofit lnSpcReduction="0"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pPr lvl="0">
              <a:defRPr lang="ko-KR" altLang="en-US"/>
            </a:pPr>
            <a:fld id="{2BE451C3-0FF4-47C4-B829-773ADF60F88C}" type="datetimeFigureOut">
              <a:rPr lang="en-US"/>
              <a:pPr lvl="0">
                <a:defRPr lang="ko-KR" altLang="en-US"/>
              </a:pPr>
              <a:t>11/4/2015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  <a:p>
            <a:pPr lvl="0">
              <a:defRPr lang="ko-KR" altLang="en-US"/>
            </a:pPr>
            <a:r>
              <a:rPr lang="en-US"/>
              <a:t>              </a:t>
            </a: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pPr lvl="0">
              <a:defRPr lang="ko-KR" altLang="en-US"/>
            </a:pPr>
            <a:fld id="{D57F1E4F-1CFF-5643-939E-217C01CDF565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2"/>
    <p:sldLayoutId id="2147483902" r:id="rId3"/>
    <p:sldLayoutId id="2147483903" r:id="rId4"/>
    <p:sldLayoutId id="2147483904" r:id="rId5"/>
    <p:sldLayoutId id="2147483905" r:id="rId6"/>
    <p:sldLayoutId id="2147483906" r:id="rId7"/>
    <p:sldLayoutId id="2147483907" r:id="rId8"/>
    <p:sldLayoutId id="2147483908" r:id="rId9"/>
    <p:sldLayoutId id="2147483909" r:id="rId10"/>
    <p:sldLayoutId id="2147483910" r:id="rId11"/>
    <p:sldLayoutId id="2147483911" r:id="rId12"/>
    <p:sldLayoutId id="2147483912" r:id="rId13"/>
    <p:sldLayoutId id="2147483913" r:id="rId14"/>
    <p:sldLayoutId id="2147483914" r:id="rId15"/>
    <p:sldLayoutId id="2147483915" r:id="rId16"/>
    <p:sldLayoutId id="2147483916" r:id="rId17"/>
    <p:sldLayoutId id="2147483917" r:id="rId18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4.png"  /><Relationship Id="rId3" Type="http://schemas.openxmlformats.org/officeDocument/2006/relationships/image" Target="../media/image2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9.png"  /><Relationship Id="rId3" Type="http://schemas.openxmlformats.org/officeDocument/2006/relationships/image" Target="../media/image30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3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4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Relationship Id="rId6" Type="http://schemas.openxmlformats.org/officeDocument/2006/relationships/image" Target="../media/image1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Relationship Id="rId5" Type="http://schemas.openxmlformats.org/officeDocument/2006/relationships/image" Target="../media/image21.png"  /><Relationship Id="rId6" Type="http://schemas.openxmlformats.org/officeDocument/2006/relationships/image" Target="../media/image2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3296906" y="2279736"/>
            <a:ext cx="6034985" cy="944417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>
                <a:latin typeface="함초롬돋움"/>
                <a:ea typeface="함초롬돋움"/>
                <a:cs typeface="함초롬돋움"/>
              </a:rPr>
              <a:t>프로세싱 중간과제</a:t>
            </a:r>
            <a:endParaRPr lang="ko-KR" altLang="en-US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>
          <a:xfrm>
            <a:off x="4894010" y="3449621"/>
            <a:ext cx="2346034" cy="1210061"/>
          </a:xfrm>
        </p:spPr>
        <p:txBody>
          <a:bodyPr/>
          <a:lstStyle/>
          <a:p>
            <a:pPr lvl="0">
              <a:spcAft>
                <a:spcPct val="0"/>
              </a:spcAft>
              <a:defRPr lang="ko-KR" altLang="en-US"/>
            </a:pPr>
            <a:r>
              <a:rPr lang="en-US" altLang="ko-KR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-</a:t>
            </a:r>
            <a:r>
              <a:rPr lang="ko-KR" altLang="en-US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내가 생각하는 숲</a:t>
            </a:r>
            <a:r>
              <a:rPr lang="en-US" altLang="ko-KR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-</a:t>
            </a:r>
            <a:endParaRPr lang="en-US" altLang="ko-KR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spcBef>
                <a:spcPct val="46000"/>
              </a:spcBef>
              <a:defRPr lang="ko-KR" altLang="en-US"/>
            </a:pPr>
            <a:r>
              <a:rPr lang="en-US" altLang="ko-KR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201366229 </a:t>
            </a:r>
            <a:r>
              <a:rPr lang="ko-KR" altLang="en-US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유지연</a:t>
            </a:r>
            <a:endParaRPr lang="ko-KR" altLang="en-US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 txBox="1"/>
          <p:nvPr/>
        </p:nvSpPr>
        <p:spPr>
          <a:xfrm>
            <a:off x="665039" y="549935"/>
            <a:ext cx="7813920" cy="90956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>
                <a:solidFill>
                  <a:schemeClr val="accent1">
                    <a:lumMod val="80000"/>
                    <a:lumOff val="20000"/>
                  </a:schemeClr>
                </a:solidFill>
              </a:rPr>
              <a:t>1. 호수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호수가 얼어있는 것처럼 보이도록 색상을 좀더 하얗게 올렸습니다.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97794" y="1817980"/>
            <a:ext cx="9340042" cy="19433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5080"/>
          <a:stretch>
            <a:fillRect/>
          </a:stretch>
        </p:blipFill>
        <p:spPr>
          <a:xfrm>
            <a:off x="1393642" y="4434935"/>
            <a:ext cx="9322180" cy="1904866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>
            <a:off x="6124916" y="3929063"/>
            <a:ext cx="306359" cy="319608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 baseline="-24000"/>
          </a:p>
        </p:txBody>
      </p:sp>
    </p:spTree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4170"/>
          <a:stretch>
            <a:fillRect/>
          </a:stretch>
        </p:blipFill>
        <p:spPr>
          <a:xfrm>
            <a:off x="4960144" y="1728267"/>
            <a:ext cx="3571874" cy="466782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2937" y="1721641"/>
            <a:ext cx="3553922" cy="4669940"/>
          </a:xfrm>
          <a:prstGeom prst="rect">
            <a:avLst/>
          </a:prstGeom>
        </p:spPr>
      </p:pic>
      <p:sp>
        <p:nvSpPr>
          <p:cNvPr id="5" name="직사각형 4"/>
          <p:cNvSpPr txBox="1"/>
          <p:nvPr/>
        </p:nvSpPr>
        <p:spPr>
          <a:xfrm>
            <a:off x="571500" y="458390"/>
            <a:ext cx="6998493" cy="90654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>
                <a:solidFill>
                  <a:schemeClr val="accent1">
                    <a:lumMod val="80000"/>
                    <a:lumOff val="20000"/>
                  </a:schemeClr>
                </a:solidFill>
              </a:rPr>
              <a:t>2.사슴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사슴의 마지막프레임을 물을 마시는 모습이 아닌 얼은 호수에 얼굴을 비춰보는 모습으로 변경하였습니다.</a:t>
            </a:r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>
            <a:off x="4345781" y="3732609"/>
            <a:ext cx="476250" cy="55959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 txBox="1"/>
          <p:nvPr/>
        </p:nvSpPr>
        <p:spPr>
          <a:xfrm>
            <a:off x="8893970" y="4494609"/>
            <a:ext cx="2986087" cy="1866185"/>
          </a:xfrm>
          <a:prstGeom prst="rect">
            <a:avLst/>
          </a:prstGeom>
          <a:ln>
            <a:solidFill>
              <a:schemeClr val="accent1">
                <a:lumMod val="70000"/>
              </a:schemeClr>
            </a:solidFill>
          </a:ln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 sz="1300"/>
              <a:t>'녹은 호수와 물마시는 사슴' 이 아닌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 sz="1300"/>
              <a:t>'얼은 호수와 얼굴을 비춰보는 사슴'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 sz="1300"/>
              <a:t>을 고집한 것은 이유가 있다.</a:t>
            </a:r>
            <a:endParaRPr lang="ko-KR" altLang="en-US" sz="1300"/>
          </a:p>
          <a:p>
            <a:pPr>
              <a:defRPr lang="ko-KR" altLang="en-US"/>
            </a:pPr>
            <a:endParaRPr lang="ko-KR" altLang="en-US" sz="1300"/>
          </a:p>
          <a:p>
            <a:pPr>
              <a:defRPr lang="ko-KR" altLang="en-US"/>
            </a:pPr>
            <a:r>
              <a:rPr lang="ko-KR" altLang="en-US" sz="1300"/>
              <a:t>내가 생각하는 숲은 '외로움'이 있는 장소이기 때문이다. 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 sz="1300"/>
              <a:t>얼어붙은 호수위에서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 sz="1300"/>
              <a:t>비춰지는 자기 자신을 외로이 바라보는 사슴을 넣고자 했다.</a:t>
            </a:r>
            <a:endParaRPr lang="ko-KR" altLang="en-US" sz="1300"/>
          </a:p>
        </p:txBody>
      </p:sp>
    </p:spTree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 txBox="1"/>
          <p:nvPr/>
        </p:nvSpPr>
        <p:spPr>
          <a:xfrm>
            <a:off x="702429" y="565545"/>
            <a:ext cx="9379743" cy="146137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>
                <a:solidFill>
                  <a:schemeClr val="accent1">
                    <a:lumMod val="80000"/>
                    <a:lumOff val="20000"/>
                  </a:schemeClr>
                </a:solidFill>
              </a:rPr>
              <a:t>3. 밤하늘의 별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기존의 별은 위치가 고정되있지 않았으며 지정된 범위내에서 움직이며 깜박였습니다.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좀 더 밤하늘처럼 디테일을 살리기 위해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밤하늘의 별들의 위치를 고정시켜 주었으며 카시오페이아, 안드로메다, 트라이앵귤럼 자리의 별자리는 제자리에서 빛나도록 하였습니다. (소스 첨부)</a:t>
            </a:r>
            <a:endParaRPr lang="ko-KR" altLang="en-US"/>
          </a:p>
        </p:txBody>
      </p:sp>
      <p:sp>
        <p:nvSpPr>
          <p:cNvPr id="4" name="직사각형 3"/>
          <p:cNvSpPr txBox="1"/>
          <p:nvPr/>
        </p:nvSpPr>
        <p:spPr>
          <a:xfrm>
            <a:off x="683415" y="2446734"/>
            <a:ext cx="2450306" cy="36123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[기존 소스 코드]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5807" y="3133725"/>
            <a:ext cx="4374060" cy="22955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 txBox="1"/>
          <p:nvPr/>
        </p:nvSpPr>
        <p:spPr>
          <a:xfrm>
            <a:off x="654842" y="470296"/>
            <a:ext cx="3033713" cy="36599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[변경 후 소스 코드]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10299" y="1107281"/>
            <a:ext cx="3990975" cy="1724025"/>
          </a:xfrm>
          <a:prstGeom prst="rect">
            <a:avLst/>
          </a:prstGeom>
          <a:ln>
            <a:solidFill>
              <a:schemeClr val="accent1">
                <a:lumMod val="7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2938" y="1104899"/>
            <a:ext cx="5048250" cy="2933700"/>
          </a:xfrm>
          <a:prstGeom prst="rect">
            <a:avLst/>
          </a:prstGeom>
          <a:ln>
            <a:solidFill>
              <a:schemeClr val="accent1">
                <a:lumMod val="70000"/>
              </a:schemeClr>
            </a:solidFill>
          </a:ln>
        </p:spPr>
      </p:pic>
      <p:sp>
        <p:nvSpPr>
          <p:cNvPr id="7" name="직사각형 6"/>
          <p:cNvSpPr txBox="1"/>
          <p:nvPr/>
        </p:nvSpPr>
        <p:spPr>
          <a:xfrm>
            <a:off x="631031" y="4268390"/>
            <a:ext cx="914400" cy="36361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endParaRPr lang="ko-KR" altLang="en-US"/>
          </a:p>
        </p:txBody>
      </p:sp>
      <p:sp>
        <p:nvSpPr>
          <p:cNvPr id="8" name="직사각형 7"/>
          <p:cNvSpPr txBox="1"/>
          <p:nvPr/>
        </p:nvSpPr>
        <p:spPr>
          <a:xfrm>
            <a:off x="642937" y="4363640"/>
            <a:ext cx="5069681" cy="182570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 </a:t>
            </a:r>
            <a:r>
              <a:rPr lang="en-US" altLang="ko-KR" sz="1600"/>
              <a:t>fill </a:t>
            </a:r>
            <a:r>
              <a:rPr lang="ko-KR" altLang="en-US" sz="1600"/>
              <a:t>값이 일정한 </a:t>
            </a:r>
            <a:r>
              <a:rPr lang="en-US" altLang="ko-KR" sz="1600"/>
              <a:t>ellipse</a:t>
            </a:r>
            <a:r>
              <a:rPr lang="ko-KR" altLang="en-US" sz="1600"/>
              <a:t> 한개로는 그저 원일 뿐, 별과 같은 느낌이 들지 않는다.</a:t>
            </a:r>
            <a:endParaRPr lang="ko-KR" altLang="en-US" sz="1600"/>
          </a:p>
          <a:p>
            <a:pPr>
              <a:defRPr lang="ko-KR" altLang="en-US"/>
            </a:pPr>
            <a:r>
              <a:rPr lang="ko-KR" altLang="en-US" sz="1600"/>
              <a:t> 때문에 실제 별과 같은 디테일을 위해</a:t>
            </a:r>
            <a:endParaRPr lang="ko-KR" altLang="en-US" sz="1600"/>
          </a:p>
          <a:p>
            <a:pPr>
              <a:defRPr lang="ko-KR" altLang="en-US"/>
            </a:pPr>
            <a:r>
              <a:rPr lang="en-US" altLang="ko-KR" sz="1600"/>
              <a:t>for</a:t>
            </a:r>
            <a:r>
              <a:rPr lang="ko-KR" altLang="en-US" sz="1600"/>
              <a:t>문을 통해 </a:t>
            </a:r>
            <a:r>
              <a:rPr lang="en-US" altLang="ko-KR" sz="1600"/>
              <a:t>line</a:t>
            </a:r>
            <a:r>
              <a:rPr lang="ko-KR" altLang="en-US" sz="1600"/>
              <a:t>과 </a:t>
            </a:r>
            <a:r>
              <a:rPr lang="en-US" altLang="ko-KR" sz="1600"/>
              <a:t>ellipse</a:t>
            </a:r>
            <a:r>
              <a:rPr lang="ko-KR" altLang="en-US" sz="1600"/>
              <a:t>를 반복적으로 호출하였으며,</a:t>
            </a:r>
            <a:endParaRPr lang="ko-KR" altLang="en-US" sz="1600"/>
          </a:p>
          <a:p>
            <a:pPr>
              <a:defRPr lang="ko-KR" altLang="en-US"/>
            </a:pPr>
            <a:r>
              <a:rPr lang="ko-KR" altLang="en-US" sz="1600"/>
              <a:t>빛나는 효과를 위해 여러 변수를 사용하였다.</a:t>
            </a:r>
            <a:endParaRPr lang="ko-KR" altLang="en-US" sz="1600"/>
          </a:p>
          <a:p>
            <a:pPr>
              <a:defRPr lang="ko-KR" altLang="en-US"/>
            </a:pPr>
            <a:r>
              <a:rPr lang="ko-KR" altLang="en-US" sz="1600"/>
              <a:t>함수 호출시, 실인자값을 조정하여 별의 디테일 수정이 용이하다.</a:t>
            </a:r>
            <a:endParaRPr lang="ko-KR" altLang="en-US" sz="1600"/>
          </a:p>
        </p:txBody>
      </p:sp>
      <p:sp>
        <p:nvSpPr>
          <p:cNvPr id="9" name="직사각형 8"/>
          <p:cNvSpPr txBox="1"/>
          <p:nvPr/>
        </p:nvSpPr>
        <p:spPr>
          <a:xfrm>
            <a:off x="6203156" y="3165868"/>
            <a:ext cx="5605470" cy="333780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 sz="1500"/>
              <a:t>- 밤하늘의 별들을 뿌리는 구문이다.</a:t>
            </a:r>
            <a:endParaRPr lang="ko-KR" altLang="en-US" sz="1500"/>
          </a:p>
          <a:p>
            <a:pPr>
              <a:defRPr lang="ko-KR" altLang="en-US"/>
            </a:pPr>
            <a:r>
              <a:rPr lang="ko-KR" altLang="en-US" sz="1500">
                <a:solidFill>
                  <a:schemeClr val="accent1">
                    <a:lumMod val="80000"/>
                    <a:lumOff val="20000"/>
                  </a:schemeClr>
                </a:solidFill>
              </a:rPr>
              <a:t>수많은 별들의 위치를 고정시키기 위하여 </a:t>
            </a:r>
            <a:r>
              <a:rPr lang="en-US" altLang="ko-KR" sz="1500">
                <a:solidFill>
                  <a:schemeClr val="accent1">
                    <a:lumMod val="80000"/>
                    <a:lumOff val="20000"/>
                  </a:schemeClr>
                </a:solidFill>
              </a:rPr>
              <a:t>seed</a:t>
            </a:r>
            <a:r>
              <a:rPr lang="ko-KR" altLang="en-US" sz="1500">
                <a:solidFill>
                  <a:schemeClr val="accent1">
                    <a:lumMod val="80000"/>
                    <a:lumOff val="20000"/>
                  </a:schemeClr>
                </a:solidFill>
              </a:rPr>
              <a:t>값을 주었다.</a:t>
            </a:r>
            <a:endParaRPr lang="ko-KR" altLang="en-US" sz="1500"/>
          </a:p>
          <a:p>
            <a:pPr>
              <a:defRPr lang="ko-KR" altLang="en-US"/>
            </a:pPr>
            <a:r>
              <a:rPr lang="ko-KR" altLang="en-US" sz="1500"/>
              <a:t>- 일부 별자리들 (카시오페아,안드로메다,트라이앵귤럼)은</a:t>
            </a:r>
            <a:endParaRPr lang="ko-KR" altLang="en-US" sz="1500"/>
          </a:p>
          <a:p>
            <a:pPr>
              <a:defRPr lang="ko-KR" altLang="en-US"/>
            </a:pPr>
            <a:r>
              <a:rPr lang="ko-KR" altLang="en-US" sz="1500"/>
              <a:t>더 돋보이도록 제자리에서 반짝이고 싶었다.</a:t>
            </a:r>
            <a:endParaRPr lang="ko-KR" altLang="en-US" sz="1500"/>
          </a:p>
          <a:p>
            <a:pPr>
              <a:defRPr lang="ko-KR" altLang="en-US"/>
            </a:pPr>
            <a:r>
              <a:rPr lang="ko-KR" altLang="en-US" sz="1500"/>
              <a:t>그래서 별을 80개 가량 뿌린뒤,</a:t>
            </a:r>
            <a:endParaRPr lang="en-US" altLang="ko-KR" sz="1500">
              <a:solidFill>
                <a:schemeClr val="accent1">
                  <a:lumMod val="80000"/>
                  <a:lumOff val="20000"/>
                </a:schemeClr>
              </a:solidFill>
            </a:endParaRPr>
          </a:p>
          <a:p>
            <a:pPr>
              <a:defRPr lang="ko-KR" altLang="en-US"/>
            </a:pPr>
            <a:r>
              <a:rPr lang="en-US" altLang="ko-KR" sz="1500">
                <a:solidFill>
                  <a:schemeClr val="accent1">
                    <a:lumMod val="80000"/>
                    <a:lumOff val="20000"/>
                  </a:schemeClr>
                </a:solidFill>
              </a:rPr>
              <a:t>seed</a:t>
            </a:r>
            <a:r>
              <a:rPr lang="ko-KR" altLang="en-US" sz="1500">
                <a:solidFill>
                  <a:schemeClr val="accent1">
                    <a:lumMod val="80000"/>
                    <a:lumOff val="20000"/>
                  </a:schemeClr>
                </a:solidFill>
              </a:rPr>
              <a:t>값에</a:t>
            </a:r>
            <a:r>
              <a:rPr lang="en-US" altLang="ko-KR" sz="1500">
                <a:solidFill>
                  <a:schemeClr val="accent1">
                    <a:lumMod val="80000"/>
                    <a:lumOff val="20000"/>
                  </a:schemeClr>
                </a:solidFill>
              </a:rPr>
              <a:t> </a:t>
            </a:r>
            <a:r>
              <a:rPr lang="ko-KR" altLang="en-US" sz="1500">
                <a:solidFill>
                  <a:schemeClr val="accent1">
                    <a:lumMod val="80000"/>
                    <a:lumOff val="20000"/>
                  </a:schemeClr>
                </a:solidFill>
              </a:rPr>
              <a:t>규칙적으로 변화하는 수 (</a:t>
            </a:r>
            <a:r>
              <a:rPr lang="en-US" altLang="ko-KR" sz="1500">
                <a:solidFill>
                  <a:schemeClr val="accent1">
                    <a:lumMod val="80000"/>
                    <a:lumOff val="20000"/>
                  </a:schemeClr>
                </a:solidFill>
              </a:rPr>
              <a:t>seedFrame[i])</a:t>
            </a:r>
            <a:r>
              <a:rPr lang="ko-KR" altLang="en-US" sz="1500">
                <a:solidFill>
                  <a:schemeClr val="accent1">
                    <a:lumMod val="80000"/>
                    <a:lumOff val="20000"/>
                  </a:schemeClr>
                </a:solidFill>
              </a:rPr>
              <a:t>를 넣어,</a:t>
            </a:r>
            <a:endParaRPr lang="ko-KR" altLang="en-US" sz="1500">
              <a:solidFill>
                <a:schemeClr val="accent1">
                  <a:lumMod val="80000"/>
                  <a:lumOff val="2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1500">
                <a:solidFill>
                  <a:schemeClr val="accent1">
                    <a:lumMod val="80000"/>
                    <a:lumOff val="20000"/>
                  </a:schemeClr>
                </a:solidFill>
              </a:rPr>
              <a:t>위의 시드값을 제거하는 효과</a:t>
            </a:r>
            <a:r>
              <a:rPr lang="ko-KR" altLang="en-US" sz="1500"/>
              <a:t>를 주었다.</a:t>
            </a:r>
            <a:endParaRPr lang="ko-KR" altLang="en-US" sz="1500"/>
          </a:p>
          <a:p>
            <a:pPr>
              <a:defRPr lang="ko-KR" altLang="en-US"/>
            </a:pPr>
            <a:endParaRPr lang="ko-KR" altLang="en-US" sz="1500"/>
          </a:p>
          <a:p>
            <a:pPr>
              <a:defRPr lang="ko-KR" altLang="en-US"/>
            </a:pPr>
            <a:r>
              <a:rPr lang="ko-KR" altLang="en-US" sz="1500"/>
              <a:t>설명:</a:t>
            </a:r>
            <a:endParaRPr lang="ko-KR" altLang="en-US" sz="1500"/>
          </a:p>
          <a:p>
            <a:pPr>
              <a:defRPr lang="ko-KR" altLang="en-US"/>
            </a:pPr>
            <a:r>
              <a:rPr lang="ko-KR" altLang="en-US" sz="1500"/>
              <a:t>별 한개를 그리는 </a:t>
            </a:r>
            <a:r>
              <a:rPr lang="en-US" altLang="ko-KR" sz="1500"/>
              <a:t>star()</a:t>
            </a:r>
            <a:r>
              <a:rPr lang="ko-KR" altLang="en-US" sz="1500"/>
              <a:t> 함수 내부에 </a:t>
            </a:r>
            <a:r>
              <a:rPr lang="en-US" altLang="ko-KR" sz="1500"/>
              <a:t>random</a:t>
            </a:r>
            <a:r>
              <a:rPr lang="ko-KR" altLang="en-US" sz="1500"/>
              <a:t>(</a:t>
            </a:r>
            <a:r>
              <a:rPr lang="en-US" altLang="ko-KR" sz="1500"/>
              <a:t>)</a:t>
            </a:r>
            <a:r>
              <a:rPr lang="ko-KR" altLang="en-US" sz="1500"/>
              <a:t>함수가 쓰인 이유는 별을 반짝이게 하기 위함이였다.</a:t>
            </a:r>
            <a:endParaRPr lang="ko-KR" altLang="en-US" sz="1500"/>
          </a:p>
          <a:p>
            <a:pPr>
              <a:defRPr lang="ko-KR" altLang="en-US"/>
            </a:pPr>
            <a:r>
              <a:rPr lang="ko-KR" altLang="en-US" sz="1500"/>
              <a:t>시드가 0으로 고정되면 별들이 반짝이지 않기 때문에</a:t>
            </a:r>
            <a:endParaRPr lang="ko-KR" altLang="en-US" sz="1500"/>
          </a:p>
          <a:p>
            <a:pPr>
              <a:defRPr lang="ko-KR" altLang="en-US"/>
            </a:pPr>
            <a:r>
              <a:rPr lang="ko-KR" altLang="en-US" sz="1500"/>
              <a:t>시드를 반드시 초기화 시켜야 한다.</a:t>
            </a:r>
            <a:endParaRPr lang="ko-KR" altLang="en-US" sz="1500"/>
          </a:p>
          <a:p>
            <a:pPr>
              <a:defRPr lang="ko-KR" altLang="en-US"/>
            </a:pPr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 txBox="1"/>
          <p:nvPr/>
        </p:nvSpPr>
        <p:spPr>
          <a:xfrm>
            <a:off x="654842" y="470296"/>
            <a:ext cx="3033713" cy="365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[변경 후 소스 코드]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46132" y="1606959"/>
            <a:ext cx="1785937" cy="2131603"/>
          </a:xfrm>
          <a:prstGeom prst="rect">
            <a:avLst/>
          </a:prstGeom>
          <a:ln>
            <a:solidFill>
              <a:schemeClr val="accent1">
                <a:lumMod val="70000"/>
              </a:schemeClr>
            </a:solidFill>
          </a:ln>
        </p:spPr>
      </p:pic>
      <p:sp>
        <p:nvSpPr>
          <p:cNvPr id="5" name="직사각형 4"/>
          <p:cNvSpPr txBox="1"/>
          <p:nvPr/>
        </p:nvSpPr>
        <p:spPr>
          <a:xfrm>
            <a:off x="9086850" y="1553764"/>
            <a:ext cx="2557464" cy="100417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 sz="1500"/>
              <a:t>draw</a:t>
            </a:r>
            <a:r>
              <a:rPr lang="ko-KR" altLang="en-US" sz="1500"/>
              <a:t>함수 내부의 코드는 이와 같이 간결하다.</a:t>
            </a:r>
            <a:endParaRPr lang="ko-KR" altLang="en-US" sz="1500"/>
          </a:p>
          <a:p>
            <a:pPr>
              <a:defRPr lang="ko-KR" altLang="en-US"/>
            </a:pPr>
            <a:r>
              <a:rPr lang="ko-KR" altLang="en-US" sz="1500"/>
              <a:t>적절한 변수를 넣어 디테일을 조정한다.</a:t>
            </a:r>
            <a:endParaRPr lang="ko-KR" altLang="en-US" sz="15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4375" y="1555630"/>
            <a:ext cx="2911867" cy="3746738"/>
          </a:xfrm>
          <a:prstGeom prst="rect">
            <a:avLst/>
          </a:prstGeom>
          <a:ln>
            <a:solidFill>
              <a:schemeClr val="accent1">
                <a:lumMod val="70000"/>
              </a:schemeClr>
            </a:solidFill>
          </a:ln>
        </p:spPr>
      </p:pic>
      <p:sp>
        <p:nvSpPr>
          <p:cNvPr id="7" name="직사각형 6"/>
          <p:cNvSpPr txBox="1"/>
          <p:nvPr/>
        </p:nvSpPr>
        <p:spPr>
          <a:xfrm>
            <a:off x="3836190" y="1570790"/>
            <a:ext cx="3083721" cy="237541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 sz="1500"/>
              <a:t>카시오페이아, 안드로메다, 트라이앵귤럼 별자리를 만들었다.</a:t>
            </a:r>
            <a:endParaRPr lang="ko-KR" altLang="en-US" sz="1500"/>
          </a:p>
          <a:p>
            <a:pPr>
              <a:defRPr lang="ko-KR" altLang="en-US"/>
            </a:pPr>
            <a:r>
              <a:rPr lang="ko-KR" altLang="en-US" sz="1500"/>
              <a:t>스탤라리움이라는 프로그램을 이용하여 실제 북쪽지역에서 지평선 위로 보이는 밤하늘이 되도록 그렸다.</a:t>
            </a:r>
            <a:endParaRPr lang="ko-KR" altLang="en-US" sz="1500"/>
          </a:p>
          <a:p>
            <a:pPr>
              <a:defRPr lang="ko-KR" altLang="en-US"/>
            </a:pPr>
            <a:r>
              <a:rPr lang="en-US" altLang="ko-KR" sz="1500"/>
              <a:t>star</a:t>
            </a:r>
            <a:r>
              <a:rPr lang="ko-KR" altLang="en-US" sz="1500"/>
              <a:t>()에 쓰인 인자는</a:t>
            </a:r>
            <a:endParaRPr lang="ko-KR" altLang="en-US" sz="1500"/>
          </a:p>
          <a:p>
            <a:pPr>
              <a:defRPr lang="ko-KR" altLang="en-US"/>
            </a:pPr>
            <a:r>
              <a:rPr lang="ko-KR" altLang="en-US" sz="1500"/>
              <a:t>(위치</a:t>
            </a:r>
            <a:r>
              <a:rPr lang="en-US" altLang="ko-KR" sz="1500"/>
              <a:t>x, </a:t>
            </a:r>
            <a:r>
              <a:rPr lang="ko-KR" altLang="en-US" sz="1500"/>
              <a:t>위치</a:t>
            </a:r>
            <a:r>
              <a:rPr lang="en-US" altLang="ko-KR" sz="1500"/>
              <a:t>y, line</a:t>
            </a:r>
            <a:r>
              <a:rPr lang="ko-KR" altLang="en-US" sz="1500"/>
              <a:t>길이,</a:t>
            </a:r>
            <a:r>
              <a:rPr lang="en-US" altLang="ko-KR" sz="1500"/>
              <a:t> star</a:t>
            </a:r>
            <a:r>
              <a:rPr lang="ko-KR" altLang="en-US" sz="1500"/>
              <a:t>크기, 색)</a:t>
            </a:r>
            <a:r>
              <a:rPr lang="en-US" altLang="ko-KR" sz="1500"/>
              <a:t> </a:t>
            </a:r>
            <a:r>
              <a:rPr lang="ko-KR" altLang="en-US" sz="1500"/>
              <a:t>이다.</a:t>
            </a:r>
            <a:endParaRPr lang="ko-KR" altLang="en-US" sz="1500"/>
          </a:p>
          <a:p>
            <a:pPr>
              <a:defRPr lang="ko-KR" altLang="en-US"/>
            </a:pPr>
            <a:r>
              <a:rPr lang="ko-KR" altLang="en-US" sz="1500"/>
              <a:t>;</a:t>
            </a:r>
            <a:r>
              <a:rPr lang="en-US" altLang="ko-KR" sz="1500"/>
              <a:t>line</a:t>
            </a:r>
            <a:r>
              <a:rPr lang="ko-KR" altLang="en-US" sz="1500"/>
              <a:t>길이는 반짝이는 효과에쓰임.</a:t>
            </a:r>
            <a:endParaRPr lang="ko-KR" altLang="en-US" sz="1500"/>
          </a:p>
        </p:txBody>
      </p:sp>
    </p:spTree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 txBox="1"/>
          <p:nvPr/>
        </p:nvSpPr>
        <p:spPr>
          <a:xfrm>
            <a:off x="547687" y="434576"/>
            <a:ext cx="10594183" cy="283297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>
                <a:solidFill>
                  <a:schemeClr val="accent1">
                    <a:lumMod val="80000"/>
                    <a:lumOff val="20000"/>
                  </a:schemeClr>
                </a:solidFill>
              </a:rPr>
              <a:t>4. 피드백 받았으나 수정하지 못한 사항.</a:t>
            </a:r>
            <a:endParaRPr lang="ko-KR" altLang="en-US">
              <a:solidFill>
                <a:schemeClr val="accent1">
                  <a:lumMod val="80000"/>
                  <a:lumOff val="20000"/>
                </a:schemeClr>
              </a:solidFill>
            </a:endParaRPr>
          </a:p>
          <a:p>
            <a:pPr>
              <a:defRPr lang="ko-KR" altLang="en-US"/>
            </a:pPr>
            <a:endParaRPr lang="ko-KR" altLang="en-US">
              <a:solidFill>
                <a:schemeClr val="accent1">
                  <a:lumMod val="80000"/>
                  <a:lumOff val="2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>
                <a:solidFill>
                  <a:schemeClr val="tx1"/>
                </a:solidFill>
              </a:rPr>
              <a:t>밤하늘에 쓰인 </a:t>
            </a:r>
            <a:r>
              <a:rPr lang="en-US" altLang="ko-KR">
                <a:solidFill>
                  <a:schemeClr val="tx1"/>
                </a:solidFill>
              </a:rPr>
              <a:t>ton</a:t>
            </a:r>
            <a:r>
              <a:rPr lang="ko-KR" altLang="en-US">
                <a:solidFill>
                  <a:schemeClr val="tx1"/>
                </a:solidFill>
              </a:rPr>
              <a:t>(이하 톤,텍스쳐)와 호수에 쓰인 </a:t>
            </a:r>
            <a:r>
              <a:rPr lang="en-US" altLang="ko-KR">
                <a:solidFill>
                  <a:schemeClr val="tx1"/>
                </a:solidFill>
              </a:rPr>
              <a:t>ton</a:t>
            </a:r>
            <a:r>
              <a:rPr lang="ko-KR" altLang="en-US">
                <a:solidFill>
                  <a:schemeClr val="tx1"/>
                </a:solidFill>
              </a:rPr>
              <a:t>이 같은데,</a:t>
            </a:r>
            <a:endParaRPr lang="ko-KR" altLang="en-US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>
                <a:solidFill>
                  <a:schemeClr val="tx1"/>
                </a:solidFill>
              </a:rPr>
              <a:t>하늘과 호수에서 같은 </a:t>
            </a:r>
            <a:r>
              <a:rPr lang="en-US" altLang="ko-KR">
                <a:solidFill>
                  <a:schemeClr val="tx1"/>
                </a:solidFill>
              </a:rPr>
              <a:t>ton</a:t>
            </a:r>
            <a:r>
              <a:rPr lang="ko-KR" altLang="en-US">
                <a:solidFill>
                  <a:schemeClr val="tx1"/>
                </a:solidFill>
              </a:rPr>
              <a:t>이 쓰이고 있어서 이를 구분하면 좋겠다는 피드백을 받았었다.</a:t>
            </a:r>
            <a:endParaRPr lang="ko-KR" altLang="en-US">
              <a:solidFill>
                <a:schemeClr val="tx1"/>
              </a:solidFill>
            </a:endParaRPr>
          </a:p>
          <a:p>
            <a:pPr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>
                <a:solidFill>
                  <a:schemeClr val="tx1"/>
                </a:solidFill>
              </a:rPr>
              <a:t>하지만 아래의 톤을 포토샵으로 수정하는 것이 어려웠다. </a:t>
            </a:r>
            <a:endParaRPr lang="ko-KR" altLang="en-US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>
                <a:solidFill>
                  <a:schemeClr val="tx1"/>
                </a:solidFill>
              </a:rPr>
              <a:t>파랗게 표시한 부분에서 밤하늘과 호수에 톤이 이어졌기에 이부분을 없애야 했지만,</a:t>
            </a:r>
            <a:endParaRPr lang="ko-KR" altLang="en-US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>
                <a:solidFill>
                  <a:schemeClr val="tx1"/>
                </a:solidFill>
              </a:rPr>
              <a:t>검은색으로 표시한 부분은 아기 사슴에 초록색 빛을 비춰주는 효과여서 꼭 남기고 싶었다.</a:t>
            </a:r>
            <a:endParaRPr lang="ko-KR" altLang="en-US">
              <a:solidFill>
                <a:schemeClr val="tx1"/>
              </a:solidFill>
            </a:endParaRPr>
          </a:p>
          <a:p>
            <a:pPr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>
                <a:solidFill>
                  <a:schemeClr val="tx1"/>
                </a:solidFill>
              </a:rPr>
              <a:t>한쪽은 살리고 한쪽은 없애는 작업에 실패하여 톤은 수정하지 못하였다.</a:t>
            </a: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16743" y="3429000"/>
            <a:ext cx="4309606" cy="304799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 txBox="1"/>
          <p:nvPr/>
        </p:nvSpPr>
        <p:spPr>
          <a:xfrm>
            <a:off x="297653" y="160730"/>
            <a:ext cx="10344152" cy="8184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5. 결과.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 sz="1500"/>
              <a:t>아주 큰 차이는 없으나 변경된 디테일 부분에 있어서 결과물이 마음에 든다.</a:t>
            </a:r>
            <a:endParaRPr lang="ko-KR" altLang="en-US" sz="1500"/>
          </a:p>
          <a:p>
            <a:pPr>
              <a:defRPr lang="ko-KR" altLang="en-US"/>
            </a:pPr>
            <a:r>
              <a:rPr lang="ko-KR" altLang="en-US" sz="1500"/>
              <a:t>시간을 더 투자하여 원하는 결과를 내기위해 코딩을 하였고, 원하는 결과에 거의 가까워 질 수 있었다. 값진 경험이었다.</a:t>
            </a:r>
            <a:endParaRPr lang="ko-KR" altLang="en-US" sz="15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83866" y="1012035"/>
            <a:ext cx="9672253" cy="567451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46463" y="2172081"/>
            <a:ext cx="3038410" cy="29103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42573" y="1192637"/>
            <a:ext cx="2039547" cy="19588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351605" y="552831"/>
            <a:ext cx="1627909" cy="16192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048595" y="4277572"/>
            <a:ext cx="1533525" cy="16097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943335" y="4399698"/>
            <a:ext cx="2036179" cy="185717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4030" t="32480" r="16570" b="31720"/>
          <a:stretch>
            <a:fillRect/>
          </a:stretch>
        </p:blipFill>
        <p:spPr>
          <a:xfrm>
            <a:off x="438412" y="250521"/>
            <a:ext cx="1415442" cy="70145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8412" y="1302707"/>
            <a:ext cx="3781425" cy="5029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99690" y="288099"/>
            <a:ext cx="3763959" cy="31816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99690" y="3569794"/>
            <a:ext cx="3675168" cy="2829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/>
              <a:t>약 </a:t>
            </a:r>
            <a:r>
              <a:rPr lang="en-US" altLang="ko-KR"/>
              <a:t>12</a:t>
            </a:r>
            <a:r>
              <a:rPr lang="ko-KR" altLang="en-US"/>
              <a:t>장의 프레임을 만들어</a:t>
            </a:r>
            <a:endParaRPr lang="ko-KR" altLang="en-US"/>
          </a:p>
          <a:p>
            <a:pPr algn="ctr">
              <a:defRPr lang="ko-KR" altLang="en-US"/>
            </a:pPr>
            <a:r>
              <a:rPr lang="ko-KR" altLang="en-US"/>
              <a:t>움직임을 주었다</a:t>
            </a:r>
            <a:r>
              <a:rPr lang="en-US" altLang="ko-KR"/>
              <a:t>.</a:t>
            </a:r>
            <a:endParaRPr lang="en-US" altLang="ko-KR"/>
          </a:p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r>
              <a:rPr lang="ko-KR" altLang="en-US"/>
              <a:t>마우스로 사슴의 얼굴을 클릭 시</a:t>
            </a:r>
            <a:endParaRPr lang="ko-KR" altLang="en-US"/>
          </a:p>
          <a:p>
            <a:pPr algn="ctr">
              <a:defRPr lang="ko-KR" altLang="en-US"/>
            </a:pPr>
            <a:r>
              <a:rPr lang="ko-KR" altLang="en-US"/>
              <a:t>애니메이션이 시작된다</a:t>
            </a:r>
            <a:r>
              <a:rPr lang="en-US" altLang="ko-KR"/>
              <a:t>.</a:t>
            </a:r>
            <a:endParaRPr lang="en-US" altLang="ko-KR"/>
          </a:p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r>
              <a:rPr lang="en-US" altLang="ko-KR"/>
              <a:t>Direction == 1 </a:t>
            </a:r>
            <a:r>
              <a:rPr lang="ko-KR" altLang="en-US"/>
              <a:t>인 경우와</a:t>
            </a:r>
            <a:endParaRPr lang="ko-KR" altLang="en-US"/>
          </a:p>
          <a:p>
            <a:pPr algn="ctr">
              <a:defRPr lang="ko-KR" altLang="en-US"/>
            </a:pPr>
            <a:r>
              <a:rPr lang="ko-KR" altLang="en-US"/>
              <a:t> </a:t>
            </a:r>
            <a:r>
              <a:rPr lang="en-US" altLang="ko-KR"/>
              <a:t>-1</a:t>
            </a:r>
            <a:r>
              <a:rPr lang="ko-KR" altLang="en-US"/>
              <a:t>인 경우로 나누어</a:t>
            </a:r>
            <a:endParaRPr lang="ko-KR" altLang="en-US"/>
          </a:p>
          <a:p>
            <a:pPr algn="ctr">
              <a:defRPr lang="ko-KR" altLang="en-US"/>
            </a:pPr>
            <a:r>
              <a:rPr lang="ko-KR" altLang="en-US"/>
              <a:t>고개를 숙이고 다시 들어올리는 움직임을 제어했다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0940" y="249019"/>
            <a:ext cx="752475" cy="4476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06347" y="252020"/>
            <a:ext cx="885825" cy="457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7209" y="1153336"/>
            <a:ext cx="2324100" cy="2324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3152" y="3921552"/>
            <a:ext cx="3929787" cy="20106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베지어 곡선을 이용하여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프로세싱 내에서 호수를 만들었다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 lang="ko-KR" altLang="en-US"/>
            </a:pPr>
            <a:endParaRPr lang="en-US" altLang="ko-KR"/>
          </a:p>
          <a:p>
            <a:pPr lvl="0">
              <a:defRPr lang="ko-KR" altLang="en-US"/>
            </a:pPr>
            <a:r>
              <a:rPr lang="ko-KR" altLang="en-US"/>
              <a:t>분위기를 살리기 위해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하늘에도 그라데이션을 주어</a:t>
            </a:r>
            <a:r>
              <a:rPr lang="en-US" altLang="ko-KR"/>
              <a:t>,</a:t>
            </a:r>
            <a:endParaRPr lang="en-US" altLang="ko-KR"/>
          </a:p>
          <a:p>
            <a:pPr lvl="0">
              <a:defRPr lang="ko-KR" altLang="en-US"/>
            </a:pPr>
            <a:r>
              <a:rPr lang="ko-KR" altLang="en-US"/>
              <a:t>윗부분은 더 캄캄하고 어두운 색을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아랫부분은 조금더 밝은 색을 입혔다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l="190" t="-980" r="65120" b="980"/>
          <a:stretch>
            <a:fillRect/>
          </a:stretch>
        </p:blipFill>
        <p:spPr>
          <a:xfrm>
            <a:off x="6210502" y="249019"/>
            <a:ext cx="2813639" cy="161735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210502" y="2321649"/>
            <a:ext cx="5041084" cy="39533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2994" y="1162832"/>
            <a:ext cx="8468055" cy="22112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1041" y="338203"/>
            <a:ext cx="2124049" cy="5742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3200">
                <a:solidFill>
                  <a:schemeClr val="tx2">
                    <a:lumMod val="75000"/>
                  </a:schemeClr>
                </a:solidFill>
              </a:rPr>
              <a:t>YSYSTEM</a:t>
            </a:r>
            <a:endParaRPr lang="ko-KR" altLang="en-US" sz="320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2994" y="3596249"/>
            <a:ext cx="5386683" cy="12387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2994" y="5057221"/>
            <a:ext cx="8085721" cy="14559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수업시간에 이용했던 </a:t>
            </a:r>
            <a:r>
              <a:rPr lang="en-US" altLang="ko-KR"/>
              <a:t>Ysystem </a:t>
            </a:r>
            <a:r>
              <a:rPr lang="ko-KR" altLang="en-US"/>
              <a:t>소스를 수정하여 이용하였다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 lang="ko-KR" altLang="en-US"/>
            </a:pPr>
            <a:r>
              <a:rPr lang="en-US" altLang="ko-KR"/>
              <a:t>Line</a:t>
            </a:r>
            <a:r>
              <a:rPr lang="ko-KR" altLang="en-US"/>
              <a:t>은 </a:t>
            </a:r>
            <a:r>
              <a:rPr lang="en-US" altLang="ko-KR"/>
              <a:t>quad </a:t>
            </a:r>
            <a:r>
              <a:rPr lang="ko-KR" altLang="en-US"/>
              <a:t>함수로 바꾸고 나무 굵기를 조절하는 </a:t>
            </a:r>
            <a:r>
              <a:rPr lang="en-US" altLang="ko-KR"/>
              <a:t>wi(width)</a:t>
            </a:r>
            <a:r>
              <a:rPr lang="ko-KR" altLang="en-US"/>
              <a:t>변수를 추가하였다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 lang="ko-KR" altLang="en-US"/>
            </a:pPr>
            <a:endParaRPr lang="en-US" altLang="ko-KR"/>
          </a:p>
          <a:p>
            <a:pPr lvl="0">
              <a:defRPr lang="ko-KR" altLang="en-US"/>
            </a:pPr>
            <a:r>
              <a:rPr lang="en-US" altLang="ko-KR"/>
              <a:t>Vib(</a:t>
            </a:r>
            <a:r>
              <a:rPr lang="ko-KR" altLang="en-US"/>
              <a:t>진동</a:t>
            </a:r>
            <a:r>
              <a:rPr lang="en-US" altLang="ko-KR"/>
              <a:t>)</a:t>
            </a:r>
            <a:r>
              <a:rPr lang="ko-KR" altLang="en-US"/>
              <a:t>을</a:t>
            </a:r>
            <a:r>
              <a:rPr lang="en-US" altLang="ko-KR"/>
              <a:t> </a:t>
            </a:r>
            <a:r>
              <a:rPr lang="ko-KR" altLang="en-US"/>
              <a:t>주는 변수를 추가하여 나뭇가지가 조금씩 흔들리도록 하였다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 lang="ko-KR" altLang="en-US"/>
            </a:pPr>
            <a:r>
              <a:rPr lang="ko-KR" altLang="en-US"/>
              <a:t>단</a:t>
            </a:r>
            <a:r>
              <a:rPr lang="en-US" altLang="ko-KR"/>
              <a:t>, </a:t>
            </a:r>
            <a:r>
              <a:rPr lang="ko-KR" altLang="en-US"/>
              <a:t>자연스럽게 흔들리길 원하여 </a:t>
            </a:r>
            <a:r>
              <a:rPr lang="en-US" altLang="ko-KR"/>
              <a:t>vib = 0.001; </a:t>
            </a:r>
            <a:r>
              <a:rPr lang="ko-KR" altLang="en-US"/>
              <a:t>가량의 아주 적은 수치를 주었다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28890"/>
          <a:stretch>
            <a:fillRect/>
          </a:stretch>
        </p:blipFill>
        <p:spPr>
          <a:xfrm>
            <a:off x="325676" y="885400"/>
            <a:ext cx="4870294" cy="39872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5676" y="150312"/>
            <a:ext cx="3051889" cy="57168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3200">
                <a:solidFill>
                  <a:schemeClr val="tx2">
                    <a:lumMod val="75000"/>
                  </a:schemeClr>
                </a:solidFill>
              </a:rPr>
              <a:t>YSYSTEM </a:t>
            </a:r>
            <a:r>
              <a:rPr lang="ko-KR" altLang="en-US" sz="3200">
                <a:solidFill>
                  <a:schemeClr val="tx2">
                    <a:lumMod val="75000"/>
                  </a:schemeClr>
                </a:solidFill>
              </a:rPr>
              <a:t>적용</a:t>
            </a:r>
            <a:endParaRPr lang="ko-KR" altLang="en-US" sz="320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3359" y="5111362"/>
            <a:ext cx="5945531" cy="145898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가독성을 위해 </a:t>
            </a:r>
            <a:r>
              <a:rPr lang="en-US" altLang="ko-KR"/>
              <a:t>DrawingYsystem</a:t>
            </a:r>
            <a:r>
              <a:rPr lang="ko-KR" altLang="en-US"/>
              <a:t>탭에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나무를 그리는 소스를 정리하였다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 lang="ko-KR" altLang="en-US"/>
            </a:pPr>
            <a:endParaRPr lang="en-US" altLang="ko-KR"/>
          </a:p>
          <a:p>
            <a:pPr lvl="0">
              <a:defRPr lang="ko-KR" altLang="en-US"/>
            </a:pPr>
            <a:r>
              <a:rPr lang="ko-KR" altLang="en-US"/>
              <a:t>그림의 미를 위해 연하게 겹쳐지도록 하는 효과를 주었다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 lang="ko-KR" altLang="en-US"/>
            </a:pPr>
            <a:r>
              <a:rPr lang="en-US" altLang="ko-KR"/>
              <a:t>(</a:t>
            </a:r>
            <a:r>
              <a:rPr lang="ko-KR" altLang="en-US"/>
              <a:t>변수 </a:t>
            </a:r>
            <a:r>
              <a:rPr lang="en-US" altLang="ko-KR"/>
              <a:t>i</a:t>
            </a:r>
            <a:r>
              <a:rPr lang="ko-KR" altLang="en-US"/>
              <a:t>를 활용하여 </a:t>
            </a:r>
            <a:r>
              <a:rPr lang="en-US" altLang="ko-KR"/>
              <a:t>Ysystem </a:t>
            </a:r>
            <a:r>
              <a:rPr lang="ko-KR" altLang="en-US"/>
              <a:t>반복사용</a:t>
            </a:r>
            <a:r>
              <a:rPr lang="en-US" altLang="ko-KR"/>
              <a:t>, opacit</a:t>
            </a:r>
            <a:r>
              <a:rPr lang="ko-KR" altLang="en-US"/>
              <a:t>조절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b="540"/>
          <a:stretch>
            <a:fillRect/>
          </a:stretch>
        </p:blipFill>
        <p:spPr>
          <a:xfrm>
            <a:off x="7177415" y="885400"/>
            <a:ext cx="4543425" cy="57032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1194" y="325416"/>
            <a:ext cx="1047750" cy="4953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40979" y="1082261"/>
            <a:ext cx="5206797" cy="282586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55620" y="1082261"/>
            <a:ext cx="4103646" cy="26243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40978" y="5339534"/>
            <a:ext cx="6104262" cy="11831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낭만적인 분위기 연출을 위해 별을 뿌렸다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 lang="ko-KR" altLang="en-US"/>
            </a:pPr>
            <a:r>
              <a:rPr lang="ko-KR" altLang="en-US"/>
              <a:t>그리고 두 가지의 톤을 블랜딩 시켰다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 lang="ko-KR" altLang="en-US"/>
            </a:pPr>
            <a:r>
              <a:rPr lang="en-US" altLang="ko-KR"/>
              <a:t>Ton1</a:t>
            </a:r>
            <a:r>
              <a:rPr lang="ko-KR" altLang="en-US"/>
              <a:t>과 </a:t>
            </a:r>
            <a:r>
              <a:rPr lang="en-US" altLang="ko-KR"/>
              <a:t>ton2</a:t>
            </a:r>
            <a:r>
              <a:rPr lang="ko-KR" altLang="en-US"/>
              <a:t>는 좌측의 이미지 소스를 포토샵으로 수정하여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이용하였다</a:t>
            </a:r>
            <a:r>
              <a:rPr lang="en-US" altLang="ko-KR"/>
              <a:t>.</a:t>
            </a:r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31282" y="4152638"/>
            <a:ext cx="5672016" cy="7700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55621" y="3809302"/>
            <a:ext cx="4103646" cy="28730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6295" y="786203"/>
            <a:ext cx="9705975" cy="56864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 txBox="1"/>
          <p:nvPr/>
        </p:nvSpPr>
        <p:spPr>
          <a:xfrm>
            <a:off x="4264269" y="2862823"/>
            <a:ext cx="3955074" cy="56617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 sz="3100"/>
              <a:t>중간발표후 수정사항</a:t>
            </a:r>
            <a:endParaRPr lang="ko-KR" altLang="en-US" sz="3100"/>
          </a:p>
        </p:txBody>
      </p:sp>
    </p:spTree>
  </p:cSld>
  <p:clrMapOvr>
    <a:masterClrMapping/>
  </p:clrMapOvr>
</p:sld>
</file>

<file path=ppt/theme/_rels/theme1.xml.rels><?xml version="1.0" encoding="UTF-8" standalone="yes" ?><Relationships xmlns="http://schemas.openxmlformats.org/package/2006/relationships"><Relationship Id="rId1" Type="http://schemas.openxmlformats.org/officeDocument/2006/relationships/image" Target="../media/image1.jpeg"  /></Relationships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이온(회의실)">
  <a:themeElements>
    <a:clrScheme name="이온(회의실)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이온(회의실)">
      <a:majorFont>
        <a:latin typeface="Century Gothic" panose="20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20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이온(회의실)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>
            <a:fillRect/>
          </a:stretch>
        </a:blip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557</ep:Words>
  <ep:PresentationFormat>와이드스크린</ep:PresentationFormat>
  <ep:Paragraphs>81</ep:Paragraphs>
  <ep:Slides>16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ep:HeadingPairs>
  <ep:TitlesOfParts>
    <vt:vector size="17" baseType="lpstr">
      <vt:lpstr>이온(회의실)</vt:lpstr>
      <vt:lpstr>프로세싱 중간과제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</vt:vector>
  </ep:TitlesOfParts>
  <ep:HyperlinkBase/>
  <ep:Application>Hancom Office Hanshow 2010</ep:Application>
  <ep:AppVersion>8.5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category/>
  <dcterms:created xsi:type="dcterms:W3CDTF">2015-11-04T06:20:17.000</dcterms:created>
  <dc:creator>USER</dc:creator>
  <dc:description/>
  <cp:keywords/>
  <cp:lastModifiedBy>jiyeon</cp:lastModifiedBy>
  <dcterms:modified xsi:type="dcterms:W3CDTF">2015-11-09T15:28:34.914</dcterms:modified>
  <cp:revision>20</cp:revision>
  <dc:subject/>
  <dc:title>프로세싱 중간과제</dc:title>
</cp:coreProperties>
</file>